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2" r:id="rId6"/>
    <p:sldId id="263" r:id="rId7"/>
    <p:sldId id="276" r:id="rId8"/>
    <p:sldId id="277" r:id="rId9"/>
    <p:sldId id="289" r:id="rId10"/>
    <p:sldId id="290" r:id="rId11"/>
    <p:sldId id="285" r:id="rId12"/>
    <p:sldId id="284" r:id="rId13"/>
    <p:sldId id="286" r:id="rId14"/>
    <p:sldId id="288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4"/>
  </p:normalViewPr>
  <p:slideViewPr>
    <p:cSldViewPr>
      <p:cViewPr varScale="1">
        <p:scale>
          <a:sx n="128" d="100"/>
          <a:sy n="128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4188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862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0162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8588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5064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119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8960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334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985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81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362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5859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451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ading bord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381000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Public School 174</a:t>
            </a:r>
            <a:br>
              <a:rPr lang="en-US" dirty="0"/>
            </a:br>
            <a:r>
              <a:rPr lang="en-US" b="1" dirty="0"/>
              <a:t>65-10 </a:t>
            </a:r>
            <a:r>
              <a:rPr lang="en-US" b="1" dirty="0" err="1"/>
              <a:t>Dieterle</a:t>
            </a:r>
            <a:r>
              <a:rPr lang="en-US" b="1" dirty="0"/>
              <a:t> Crescent</a:t>
            </a:r>
            <a:br>
              <a:rPr lang="en-US" dirty="0"/>
            </a:br>
            <a:r>
              <a:rPr lang="en-US" b="1" dirty="0" err="1"/>
              <a:t>Rego</a:t>
            </a:r>
            <a:r>
              <a:rPr lang="en-US" b="1" dirty="0"/>
              <a:t> Park, NY 11374</a:t>
            </a:r>
            <a:br>
              <a:rPr lang="en-US" dirty="0"/>
            </a:br>
            <a:r>
              <a:rPr lang="en-US" b="1" dirty="0"/>
              <a:t>Phone (718) 897-7006</a:t>
            </a:r>
            <a:br>
              <a:rPr lang="en-US" dirty="0"/>
            </a:br>
            <a:r>
              <a:rPr lang="en-US" b="1" dirty="0"/>
              <a:t>ps174.org</a:t>
            </a:r>
            <a:br>
              <a:rPr lang="en-US" dirty="0"/>
            </a:br>
            <a:r>
              <a:rPr lang="en-US" dirty="0"/>
              <a:t>              </a:t>
            </a:r>
          </a:p>
          <a:p>
            <a:pPr algn="ctr"/>
            <a:r>
              <a:rPr lang="en-US" sz="1600" b="1" dirty="0"/>
              <a:t>          Mrs. Karin Kelly, Principal		                       </a:t>
            </a:r>
            <a:br>
              <a:rPr lang="en-US" sz="1600" b="1" dirty="0"/>
            </a:br>
            <a:r>
              <a:rPr lang="en-US" sz="1600" b="1" dirty="0"/>
              <a:t>   Mrs. Kerstin </a:t>
            </a:r>
            <a:r>
              <a:rPr lang="en-US" sz="1600" b="1" dirty="0" err="1"/>
              <a:t>Kobetitsch</a:t>
            </a:r>
            <a:r>
              <a:rPr lang="en-US" sz="1600" b="1" dirty="0"/>
              <a:t>, A. P.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742337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dk1"/>
                </a:solidFill>
                <a:latin typeface="Nunito"/>
                <a:ea typeface="Libre Baskerville"/>
                <a:cs typeface="Libre Baskerville"/>
                <a:sym typeface="Libre Baskerville"/>
              </a:rPr>
              <a:t>Moving into </a:t>
            </a:r>
            <a:br>
              <a:rPr lang="en-US" sz="6000" dirty="0">
                <a:solidFill>
                  <a:schemeClr val="dk1"/>
                </a:solidFill>
                <a:latin typeface="Nunito"/>
                <a:ea typeface="Libre Baskerville"/>
                <a:cs typeface="Libre Baskerville"/>
                <a:sym typeface="Libre Baskerville"/>
              </a:rPr>
            </a:br>
            <a:r>
              <a:rPr lang="en-US" sz="6000" dirty="0">
                <a:solidFill>
                  <a:schemeClr val="dk1"/>
                </a:solidFill>
                <a:latin typeface="Nunito"/>
                <a:ea typeface="Libre Baskerville"/>
                <a:cs typeface="Libre Baskerville"/>
                <a:sym typeface="Libre Baskerville"/>
              </a:rPr>
              <a:t>“Just-Right” Books</a:t>
            </a:r>
            <a:endParaRPr lang="en-US" sz="6000" dirty="0">
              <a:latin typeface="Nuni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620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Nunito"/>
                <a:ea typeface="Libre Baskerville"/>
                <a:cs typeface="Libre Baskerville"/>
                <a:sym typeface="Libre Baskerville"/>
              </a:rPr>
              <a:t> By Kindergarten Teachers </a:t>
            </a:r>
          </a:p>
          <a:p>
            <a:pPr lvl="0" algn="ctr">
              <a:spcBef>
                <a:spcPts val="640"/>
              </a:spcBef>
              <a:buClr>
                <a:schemeClr val="dk1"/>
              </a:buClr>
              <a:buSzPct val="25000"/>
            </a:pPr>
            <a:r>
              <a:rPr lang="en-US" sz="2400" dirty="0">
                <a:latin typeface="Nunito"/>
                <a:ea typeface="Libre Baskerville"/>
                <a:cs typeface="Libre Baskerville"/>
                <a:sym typeface="Libre Baskerville"/>
              </a:rPr>
              <a:t>  </a:t>
            </a:r>
            <a:r>
              <a:rPr lang="en-US" sz="2400" dirty="0">
                <a:solidFill>
                  <a:schemeClr val="dk1"/>
                </a:solidFill>
                <a:latin typeface="Nunito"/>
                <a:ea typeface="Libre Baskerville"/>
                <a:cs typeface="Libre Baskerville"/>
                <a:sym typeface="Libre Baskerville"/>
              </a:rPr>
              <a:t>For Kindergarten Parents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D01A-CE47-4DF4-98A2-90BFC872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590800"/>
          </a:xfrm>
        </p:spPr>
        <p:txBody>
          <a:bodyPr/>
          <a:lstStyle/>
          <a:p>
            <a:r>
              <a:rPr lang="en-US" dirty="0">
                <a:solidFill>
                  <a:srgbClr val="009900"/>
                </a:solidFill>
              </a:rPr>
              <a:t>“D” books may contain dialogue between characters and elicit different feelings. There is less visual support for decoding.</a:t>
            </a:r>
            <a:endParaRPr lang="en-US" dirty="0"/>
          </a:p>
        </p:txBody>
      </p:sp>
      <p:pic>
        <p:nvPicPr>
          <p:cNvPr id="2050" name="Picture 2" descr="Image result for clipart dialogue children">
            <a:extLst>
              <a:ext uri="{FF2B5EF4-FFF2-40B4-BE49-F238E27FC236}">
                <a16:creationId xmlns:a16="http://schemas.microsoft.com/office/drawing/2014/main" id="{DB2FEBAC-D87F-4338-952D-EDD296484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3528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4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345001"/>
            <a:ext cx="8229600" cy="110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level is my child?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799400"/>
            <a:ext cx="8229600" cy="467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Children are assessed (tested) to determine what level is “just right.” 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includes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0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the words correctly</a:t>
            </a: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0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demonstrating</a:t>
            </a: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comprehension 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  <a:p>
            <a:pPr marL="342900" marR="0" lvl="0" indent="-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4400" dirty="0"/>
              <a:t>Children need to be able to answer some comprehension questions and retell key details of the story in order to move to the next reading level.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5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0" name="Picture 6" descr="Image result for clipart student reading comprehension">
            <a:extLst>
              <a:ext uri="{FF2B5EF4-FFF2-40B4-BE49-F238E27FC236}">
                <a16:creationId xmlns:a16="http://schemas.microsoft.com/office/drawing/2014/main" id="{A04C1B6D-4B31-469F-B509-BE0F39FE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22" y="4534395"/>
            <a:ext cx="2590800" cy="19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lipart student reading comprehension">
            <a:extLst>
              <a:ext uri="{FF2B5EF4-FFF2-40B4-BE49-F238E27FC236}">
                <a16:creationId xmlns:a16="http://schemas.microsoft.com/office/drawing/2014/main" id="{7C22CBC2-E9F2-4C5E-98F2-F32ECA36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4626"/>
            <a:ext cx="3810000" cy="13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level meets the standards?</a:t>
            </a: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9900"/>
            <a:ext cx="80010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924800" y="2209800"/>
            <a:ext cx="914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33400" y="2209800"/>
            <a:ext cx="914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990600" y="2971800"/>
            <a:ext cx="7161212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hope that hearing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how we use these books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helped you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 can help your child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 stronger reader!</a:t>
            </a:r>
          </a:p>
        </p:txBody>
      </p:sp>
      <p:sp>
        <p:nvSpPr>
          <p:cNvPr id="292" name="Shape 292"/>
          <p:cNvSpPr/>
          <p:nvPr/>
        </p:nvSpPr>
        <p:spPr>
          <a:xfrm>
            <a:off x="685800" y="609600"/>
            <a:ext cx="7543799" cy="1752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THANK YOU FOR COMING!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“Just-Right” Books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Also called: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Leveled Books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 baseline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Children start looking at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54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the print.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06435"/>
            <a:ext cx="1910783" cy="1902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marL="203200" indent="0" algn="ctr">
              <a:buNone/>
            </a:pPr>
            <a:r>
              <a:rPr lang="en-US" sz="4800" dirty="0"/>
              <a:t>Which books are </a:t>
            </a:r>
            <a:br>
              <a:rPr lang="en-US" sz="4800" dirty="0"/>
            </a:br>
            <a:r>
              <a:rPr lang="en-US" sz="4800" dirty="0"/>
              <a:t>“JUST RIGHT” for you?</a:t>
            </a:r>
          </a:p>
        </p:txBody>
      </p:sp>
      <p:pic>
        <p:nvPicPr>
          <p:cNvPr id="1026" name="Picture 2" descr="Image result for pictures reading leveled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5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“A” books have a </a:t>
            </a:r>
            <a:br>
              <a:rPr lang="en-US" sz="5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simple pattern on every page.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xample: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 to the park.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 to the pool.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 to the game.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32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4495800" y="3124200"/>
            <a:ext cx="342900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Users\admin\Downloads\new doc 2019-09-24 11.30.2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91" y="2133600"/>
            <a:ext cx="2440717" cy="21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new doc 2019-09-24 11.30.23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6982"/>
            <a:ext cx="2743200" cy="12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new doc 2019-09-24 11.30.23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2819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new doc 2019-09-24 11.30.23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1"/>
            <a:ext cx="3040746" cy="1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“B” books, the pattern changes on the last page.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xample: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farm has cows.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farm has chickens.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need farms!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495800" y="3124200"/>
            <a:ext cx="342900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C:\Users\admin\Downloads\new doc 2019-09-24 11.40.5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49" y="2146207"/>
            <a:ext cx="2514600" cy="22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new doc 2019-09-24 11.40.53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3" y="4648200"/>
            <a:ext cx="268434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new doc 2019-09-24 11.40.53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96" y="4677031"/>
            <a:ext cx="2885304" cy="14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new doc 2019-09-24 11.40.53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73" y="4692635"/>
            <a:ext cx="2622427" cy="14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your child reads an </a:t>
            </a:r>
            <a:r>
              <a:rPr lang="en-US" sz="4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A/B Book </a:t>
            </a:r>
            <a:b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they should be able to:	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5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 the pattern.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5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 under each word.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5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 the pictures to help them read.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04800" y="-152400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In “C” books, children start using the sounds of letters to figure out “tricky words.”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0" b="0" i="0" u="none" strike="noStrike" cap="none" baseline="0" dirty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634" y="1534611"/>
            <a:ext cx="411479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en-US" sz="2400" dirty="0"/>
              <a:t>Example:</a:t>
            </a:r>
          </a:p>
          <a:p>
            <a:pPr marL="342900" lvl="0" indent="-342900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25000"/>
            </a:pPr>
            <a:r>
              <a:rPr lang="en-US" sz="2400" dirty="0"/>
              <a:t>I see a light.</a:t>
            </a:r>
          </a:p>
          <a:p>
            <a:pPr marL="342900" lvl="0" indent="-342900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25000"/>
            </a:pPr>
            <a:r>
              <a:rPr lang="en-US" sz="2400" dirty="0"/>
              <a:t>Is it the sun?</a:t>
            </a:r>
          </a:p>
          <a:p>
            <a:pPr marL="342900" lvl="0" indent="-342900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25000"/>
            </a:pPr>
            <a:r>
              <a:rPr lang="en-US" sz="2400" dirty="0"/>
              <a:t>Is it a star?</a:t>
            </a:r>
          </a:p>
          <a:p>
            <a:pPr marL="342900" lvl="0" indent="-342900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25000"/>
            </a:pPr>
            <a:r>
              <a:rPr lang="en-US" sz="2400" dirty="0"/>
              <a:t>It is the moon!</a:t>
            </a:r>
          </a:p>
          <a:p>
            <a:endParaRPr lang="en-US" dirty="0"/>
          </a:p>
        </p:txBody>
      </p:sp>
      <p:pic>
        <p:nvPicPr>
          <p:cNvPr id="4098" name="Picture 2" descr="C:\Users\admin\Downloads\new doc 2019-09-24 11.53.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1676400"/>
            <a:ext cx="199505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new doc 2019-09-24 11.53.0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423"/>
            <a:ext cx="3018865" cy="13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new doc 2019-09-24 11.53.01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3200400" cy="13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new doc 2019-09-24 11.53.01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2995332" cy="13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new doc 2019-09-24 11.53.01_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6" y="5181600"/>
            <a:ext cx="3138054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Students start to identify “</a:t>
            </a:r>
            <a:r>
              <a:rPr lang="en-US" sz="4000" b="1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sight words</a:t>
            </a:r>
            <a:r>
              <a:rPr lang="en-US" sz="40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4000" b="0" i="0" u="sng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without </a:t>
            </a:r>
            <a:r>
              <a:rPr lang="en-US" sz="4000" u="sng" dirty="0">
                <a:solidFill>
                  <a:srgbClr val="009900"/>
                </a:solidFill>
              </a:rPr>
              <a:t>sounding it out</a:t>
            </a:r>
            <a:r>
              <a:rPr lang="en-US" sz="40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marR="0" lvl="0" indent="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400" b="0" i="0" u="none" strike="noStrike" cap="none" baseline="0" dirty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4" name="Picture 4" descr="Image result for Kindergarten word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64645"/>
            <a:ext cx="4859547" cy="25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31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9900"/>
                </a:solidFill>
              </a:rPr>
              <a:t>In “D” books, children begin to identify the story elements. For example: characters, setting, beginning, middle, and end.</a:t>
            </a:r>
            <a:br>
              <a:rPr lang="en-US" dirty="0">
                <a:solidFill>
                  <a:srgbClr val="009900"/>
                </a:solidFill>
              </a:rPr>
            </a:br>
            <a:endParaRPr lang="en-US" dirty="0"/>
          </a:p>
        </p:txBody>
      </p:sp>
      <p:pic>
        <p:nvPicPr>
          <p:cNvPr id="5" name="Picture 4" descr="A group of people sitting at a table eating food&#10;&#10;Description automatically generated">
            <a:extLst>
              <a:ext uri="{FF2B5EF4-FFF2-40B4-BE49-F238E27FC236}">
                <a16:creationId xmlns:a16="http://schemas.microsoft.com/office/drawing/2014/main" id="{F7F6E1B2-3E48-4C8C-A8F5-43D89E307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57600"/>
            <a:ext cx="2148191" cy="1905000"/>
          </a:xfrm>
          <a:prstGeom prst="rect">
            <a:avLst/>
          </a:prstGeom>
        </p:spPr>
      </p:pic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427E747-5B69-4702-B8A6-2B66CC44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37" y="4800600"/>
            <a:ext cx="2084717" cy="19050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A702169-D708-4A49-83D5-D1C08B88E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57600"/>
            <a:ext cx="2293776" cy="1905000"/>
          </a:xfrm>
          <a:prstGeom prst="rect">
            <a:avLst/>
          </a:prstGeom>
        </p:spPr>
      </p:pic>
      <p:pic>
        <p:nvPicPr>
          <p:cNvPr id="11" name="Picture 1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AA2E556-65A9-411B-A645-D39543954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800600"/>
            <a:ext cx="208138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21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</TotalTime>
  <Words>393</Words>
  <Application>Microsoft Macintosh PowerPoint</Application>
  <PresentationFormat>On-screen Show (4:3)</PresentationFormat>
  <Paragraphs>58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Impact</vt:lpstr>
      <vt:lpstr>Nunito</vt:lpstr>
      <vt:lpstr>Default Design</vt:lpstr>
      <vt:lpstr>PowerPoint Presentation</vt:lpstr>
      <vt:lpstr>“Just-Right” Books</vt:lpstr>
      <vt:lpstr>PowerPoint Presentation</vt:lpstr>
      <vt:lpstr> “A” books have a  simple pattern on every page.</vt:lpstr>
      <vt:lpstr> In “B” books, the pattern changes on the last page.</vt:lpstr>
      <vt:lpstr>As your child reads an A/B Book  they should be able to: </vt:lpstr>
      <vt:lpstr>In “C” books, children start using the sounds of letters to figure out “tricky words.”</vt:lpstr>
      <vt:lpstr>PowerPoint Presentation</vt:lpstr>
      <vt:lpstr>In “D” books, children begin to identify the story elements. For example: characters, setting, beginning, middle, and end. </vt:lpstr>
      <vt:lpstr>“D” books may contain dialogue between characters and elicit different feelings. There is less visual support for decoding.</vt:lpstr>
      <vt:lpstr>What level is my child?</vt:lpstr>
      <vt:lpstr>PowerPoint Presentation</vt:lpstr>
      <vt:lpstr>What level meets the standards?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into  “Just-Right” Books</dc:title>
  <dc:creator>admin</dc:creator>
  <cp:lastModifiedBy>Marisol Catucci</cp:lastModifiedBy>
  <cp:revision>25</cp:revision>
  <dcterms:modified xsi:type="dcterms:W3CDTF">2019-10-31T17:40:35Z</dcterms:modified>
</cp:coreProperties>
</file>